
<file path=[Content_Types].xml><?xml version="1.0" encoding="utf-8"?>
<Types xmlns="http://schemas.openxmlformats.org/package/2006/content-types">
  <Default Extension="gif" ContentType="image/gif"/>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65" r:id="rId2"/>
    <p:sldId id="257" r:id="rId3"/>
    <p:sldId id="259" r:id="rId4"/>
    <p:sldId id="261" r:id="rId5"/>
    <p:sldId id="262" r:id="rId6"/>
    <p:sldId id="263" r:id="rId7"/>
    <p:sldId id="264"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3"/>
  </p:normalViewPr>
  <p:slideViewPr>
    <p:cSldViewPr snapToGrid="0" snapToObjects="1">
      <p:cViewPr varScale="1">
        <p:scale>
          <a:sx n="90" d="100"/>
          <a:sy n="90" d="100"/>
        </p:scale>
        <p:origin x="232" y="7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10.tiff>
</file>

<file path=ppt/media/image11.tiff>
</file>

<file path=ppt/media/image12.tiff>
</file>

<file path=ppt/media/image2.tiff>
</file>

<file path=ppt/media/image3.tiff>
</file>

<file path=ppt/media/image4.tiff>
</file>

<file path=ppt/media/image5.tiff>
</file>

<file path=ppt/media/image6.tiff>
</file>

<file path=ppt/media/image7.tiff>
</file>

<file path=ppt/media/image8.tif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F9E4F24-D7BA-F94A-A2FA-8C4EB80E45BB}" type="datetimeFigureOut">
              <a:rPr lang="en-US" smtClean="0"/>
              <a:t>9/12/19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0E00D5-259B-F344-92E1-35F3FC63C1C3}" type="slidenum">
              <a:rPr lang="en-US" smtClean="0"/>
              <a:t>‹#›</a:t>
            </a:fld>
            <a:endParaRPr lang="en-US"/>
          </a:p>
        </p:txBody>
      </p:sp>
    </p:spTree>
    <p:extLst>
      <p:ext uri="{BB962C8B-B14F-4D97-AF65-F5344CB8AC3E}">
        <p14:creationId xmlns:p14="http://schemas.microsoft.com/office/powerpoint/2010/main" val="3521137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9E4F24-D7BA-F94A-A2FA-8C4EB80E45BB}" type="datetimeFigureOut">
              <a:rPr lang="en-US" smtClean="0"/>
              <a:t>9/12/19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0E00D5-259B-F344-92E1-35F3FC63C1C3}" type="slidenum">
              <a:rPr lang="en-US" smtClean="0"/>
              <a:t>‹#›</a:t>
            </a:fld>
            <a:endParaRPr lang="en-US"/>
          </a:p>
        </p:txBody>
      </p:sp>
    </p:spTree>
    <p:extLst>
      <p:ext uri="{BB962C8B-B14F-4D97-AF65-F5344CB8AC3E}">
        <p14:creationId xmlns:p14="http://schemas.microsoft.com/office/powerpoint/2010/main" val="702948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9E4F24-D7BA-F94A-A2FA-8C4EB80E45BB}" type="datetimeFigureOut">
              <a:rPr lang="en-US" smtClean="0"/>
              <a:t>9/12/19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0E00D5-259B-F344-92E1-35F3FC63C1C3}" type="slidenum">
              <a:rPr lang="en-US" smtClean="0"/>
              <a:t>‹#›</a:t>
            </a:fld>
            <a:endParaRPr lang="en-US"/>
          </a:p>
        </p:txBody>
      </p:sp>
    </p:spTree>
    <p:extLst>
      <p:ext uri="{BB962C8B-B14F-4D97-AF65-F5344CB8AC3E}">
        <p14:creationId xmlns:p14="http://schemas.microsoft.com/office/powerpoint/2010/main" val="3559490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9E4F24-D7BA-F94A-A2FA-8C4EB80E45BB}" type="datetimeFigureOut">
              <a:rPr lang="en-US" smtClean="0"/>
              <a:t>9/12/19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0E00D5-259B-F344-92E1-35F3FC63C1C3}" type="slidenum">
              <a:rPr lang="en-US" smtClean="0"/>
              <a:t>‹#›</a:t>
            </a:fld>
            <a:endParaRPr lang="en-US"/>
          </a:p>
        </p:txBody>
      </p:sp>
    </p:spTree>
    <p:extLst>
      <p:ext uri="{BB962C8B-B14F-4D97-AF65-F5344CB8AC3E}">
        <p14:creationId xmlns:p14="http://schemas.microsoft.com/office/powerpoint/2010/main" val="270556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F9E4F24-D7BA-F94A-A2FA-8C4EB80E45BB}" type="datetimeFigureOut">
              <a:rPr lang="en-US" smtClean="0"/>
              <a:t>9/12/19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0E00D5-259B-F344-92E1-35F3FC63C1C3}" type="slidenum">
              <a:rPr lang="en-US" smtClean="0"/>
              <a:t>‹#›</a:t>
            </a:fld>
            <a:endParaRPr lang="en-US"/>
          </a:p>
        </p:txBody>
      </p:sp>
    </p:spTree>
    <p:extLst>
      <p:ext uri="{BB962C8B-B14F-4D97-AF65-F5344CB8AC3E}">
        <p14:creationId xmlns:p14="http://schemas.microsoft.com/office/powerpoint/2010/main" val="20945562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F9E4F24-D7BA-F94A-A2FA-8C4EB80E45BB}" type="datetimeFigureOut">
              <a:rPr lang="en-US" smtClean="0"/>
              <a:t>9/12/19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0E00D5-259B-F344-92E1-35F3FC63C1C3}" type="slidenum">
              <a:rPr lang="en-US" smtClean="0"/>
              <a:t>‹#›</a:t>
            </a:fld>
            <a:endParaRPr lang="en-US"/>
          </a:p>
        </p:txBody>
      </p:sp>
    </p:spTree>
    <p:extLst>
      <p:ext uri="{BB962C8B-B14F-4D97-AF65-F5344CB8AC3E}">
        <p14:creationId xmlns:p14="http://schemas.microsoft.com/office/powerpoint/2010/main" val="508365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F9E4F24-D7BA-F94A-A2FA-8C4EB80E45BB}" type="datetimeFigureOut">
              <a:rPr lang="en-US" smtClean="0"/>
              <a:t>9/12/19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0E00D5-259B-F344-92E1-35F3FC63C1C3}" type="slidenum">
              <a:rPr lang="en-US" smtClean="0"/>
              <a:t>‹#›</a:t>
            </a:fld>
            <a:endParaRPr lang="en-US"/>
          </a:p>
        </p:txBody>
      </p:sp>
    </p:spTree>
    <p:extLst>
      <p:ext uri="{BB962C8B-B14F-4D97-AF65-F5344CB8AC3E}">
        <p14:creationId xmlns:p14="http://schemas.microsoft.com/office/powerpoint/2010/main" val="3691821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F9E4F24-D7BA-F94A-A2FA-8C4EB80E45BB}" type="datetimeFigureOut">
              <a:rPr lang="en-US" smtClean="0"/>
              <a:t>9/12/19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0E00D5-259B-F344-92E1-35F3FC63C1C3}" type="slidenum">
              <a:rPr lang="en-US" smtClean="0"/>
              <a:t>‹#›</a:t>
            </a:fld>
            <a:endParaRPr lang="en-US"/>
          </a:p>
        </p:txBody>
      </p:sp>
    </p:spTree>
    <p:extLst>
      <p:ext uri="{BB962C8B-B14F-4D97-AF65-F5344CB8AC3E}">
        <p14:creationId xmlns:p14="http://schemas.microsoft.com/office/powerpoint/2010/main" val="4197472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9E4F24-D7BA-F94A-A2FA-8C4EB80E45BB}" type="datetimeFigureOut">
              <a:rPr lang="en-US" smtClean="0"/>
              <a:t>9/12/19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0E00D5-259B-F344-92E1-35F3FC63C1C3}" type="slidenum">
              <a:rPr lang="en-US" smtClean="0"/>
              <a:t>‹#›</a:t>
            </a:fld>
            <a:endParaRPr lang="en-US"/>
          </a:p>
        </p:txBody>
      </p:sp>
    </p:spTree>
    <p:extLst>
      <p:ext uri="{BB962C8B-B14F-4D97-AF65-F5344CB8AC3E}">
        <p14:creationId xmlns:p14="http://schemas.microsoft.com/office/powerpoint/2010/main" val="1618215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F9E4F24-D7BA-F94A-A2FA-8C4EB80E45BB}" type="datetimeFigureOut">
              <a:rPr lang="en-US" smtClean="0"/>
              <a:t>9/12/19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0E00D5-259B-F344-92E1-35F3FC63C1C3}" type="slidenum">
              <a:rPr lang="en-US" smtClean="0"/>
              <a:t>‹#›</a:t>
            </a:fld>
            <a:endParaRPr lang="en-US"/>
          </a:p>
        </p:txBody>
      </p:sp>
    </p:spTree>
    <p:extLst>
      <p:ext uri="{BB962C8B-B14F-4D97-AF65-F5344CB8AC3E}">
        <p14:creationId xmlns:p14="http://schemas.microsoft.com/office/powerpoint/2010/main" val="683649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F9E4F24-D7BA-F94A-A2FA-8C4EB80E45BB}" type="datetimeFigureOut">
              <a:rPr lang="en-US" smtClean="0"/>
              <a:t>9/12/19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0E00D5-259B-F344-92E1-35F3FC63C1C3}" type="slidenum">
              <a:rPr lang="en-US" smtClean="0"/>
              <a:t>‹#›</a:t>
            </a:fld>
            <a:endParaRPr lang="en-US"/>
          </a:p>
        </p:txBody>
      </p:sp>
    </p:spTree>
    <p:extLst>
      <p:ext uri="{BB962C8B-B14F-4D97-AF65-F5344CB8AC3E}">
        <p14:creationId xmlns:p14="http://schemas.microsoft.com/office/powerpoint/2010/main" val="2283894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9E4F24-D7BA-F94A-A2FA-8C4EB80E45BB}" type="datetimeFigureOut">
              <a:rPr lang="en-US" smtClean="0"/>
              <a:t>9/12/19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0E00D5-259B-F344-92E1-35F3FC63C1C3}" type="slidenum">
              <a:rPr lang="en-US" smtClean="0"/>
              <a:t>‹#›</a:t>
            </a:fld>
            <a:endParaRPr lang="en-US"/>
          </a:p>
        </p:txBody>
      </p:sp>
    </p:spTree>
    <p:extLst>
      <p:ext uri="{BB962C8B-B14F-4D97-AF65-F5344CB8AC3E}">
        <p14:creationId xmlns:p14="http://schemas.microsoft.com/office/powerpoint/2010/main" val="331995057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tiny.cc/Activity7AP186"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 Id="rId4" Type="http://schemas.openxmlformats.org/officeDocument/2006/relationships/image" Target="../media/image9.gif"/></Relationships>
</file>

<file path=ppt/slides/_rels/slide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7AC5B40-42B3-E14D-BB80-4D9F92165E63}"/>
              </a:ext>
            </a:extLst>
          </p:cNvPr>
          <p:cNvSpPr txBox="1">
            <a:spLocks/>
          </p:cNvSpPr>
          <p:nvPr/>
        </p:nvSpPr>
        <p:spPr>
          <a:xfrm>
            <a:off x="1524000" y="528481"/>
            <a:ext cx="9144000" cy="2900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dirty="0">
                <a:latin typeface="Helvetica" pitchFamily="2" charset="0"/>
              </a:rPr>
              <a:t>Activity 7 – Image Segmentation</a:t>
            </a:r>
          </a:p>
        </p:txBody>
      </p:sp>
      <p:sp>
        <p:nvSpPr>
          <p:cNvPr id="5" name="Subtitle 2">
            <a:extLst>
              <a:ext uri="{FF2B5EF4-FFF2-40B4-BE49-F238E27FC236}">
                <a16:creationId xmlns:a16="http://schemas.microsoft.com/office/drawing/2014/main" id="{69973F13-D817-634F-BC84-4F48E27B6FD8}"/>
              </a:ext>
            </a:extLst>
          </p:cNvPr>
          <p:cNvSpPr txBox="1">
            <a:spLocks/>
          </p:cNvSpPr>
          <p:nvPr/>
        </p:nvSpPr>
        <p:spPr>
          <a:xfrm>
            <a:off x="1524000" y="4159404"/>
            <a:ext cx="9144000" cy="10983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latin typeface="Helvetica" pitchFamily="2" charset="0"/>
              </a:rPr>
              <a:t>Kenneth M. Leo</a:t>
            </a:r>
          </a:p>
        </p:txBody>
      </p:sp>
      <p:sp>
        <p:nvSpPr>
          <p:cNvPr id="6" name="TextBox 5">
            <a:extLst>
              <a:ext uri="{FF2B5EF4-FFF2-40B4-BE49-F238E27FC236}">
                <a16:creationId xmlns:a16="http://schemas.microsoft.com/office/drawing/2014/main" id="{E2EADBD9-F2CE-E346-9AA8-FB9470DA7A67}"/>
              </a:ext>
            </a:extLst>
          </p:cNvPr>
          <p:cNvSpPr txBox="1"/>
          <p:nvPr/>
        </p:nvSpPr>
        <p:spPr>
          <a:xfrm>
            <a:off x="4588696" y="5016288"/>
            <a:ext cx="3014608" cy="369332"/>
          </a:xfrm>
          <a:prstGeom prst="rect">
            <a:avLst/>
          </a:prstGeom>
          <a:noFill/>
        </p:spPr>
        <p:txBody>
          <a:bodyPr wrap="none" rtlCol="0">
            <a:spAutoFit/>
          </a:bodyPr>
          <a:lstStyle/>
          <a:p>
            <a:r>
              <a:rPr lang="en-US" dirty="0">
                <a:latin typeface="Helvetica" pitchFamily="2" charset="0"/>
                <a:hlinkClick r:id="rId2"/>
              </a:rPr>
              <a:t>http://tiny.cc/Activity7AP186</a:t>
            </a:r>
            <a:endParaRPr lang="en-US" dirty="0">
              <a:latin typeface="Helvetica" pitchFamily="2" charset="0"/>
            </a:endParaRPr>
          </a:p>
        </p:txBody>
      </p:sp>
      <p:sp>
        <p:nvSpPr>
          <p:cNvPr id="7" name="TextBox 6">
            <a:extLst>
              <a:ext uri="{FF2B5EF4-FFF2-40B4-BE49-F238E27FC236}">
                <a16:creationId xmlns:a16="http://schemas.microsoft.com/office/drawing/2014/main" id="{75127380-9738-DA44-90DC-9186461AB13B}"/>
              </a:ext>
            </a:extLst>
          </p:cNvPr>
          <p:cNvSpPr txBox="1"/>
          <p:nvPr/>
        </p:nvSpPr>
        <p:spPr>
          <a:xfrm>
            <a:off x="4881565" y="5326300"/>
            <a:ext cx="2428870" cy="369332"/>
          </a:xfrm>
          <a:prstGeom prst="rect">
            <a:avLst/>
          </a:prstGeom>
          <a:noFill/>
        </p:spPr>
        <p:txBody>
          <a:bodyPr wrap="none" rtlCol="0">
            <a:spAutoFit/>
          </a:bodyPr>
          <a:lstStyle/>
          <a:p>
            <a:r>
              <a:rPr lang="en-US" dirty="0">
                <a:latin typeface="Helvetica" pitchFamily="2" charset="0"/>
              </a:rPr>
              <a:t>Self Evaluation: 12/10</a:t>
            </a:r>
          </a:p>
        </p:txBody>
      </p:sp>
    </p:spTree>
    <p:extLst>
      <p:ext uri="{BB962C8B-B14F-4D97-AF65-F5344CB8AC3E}">
        <p14:creationId xmlns:p14="http://schemas.microsoft.com/office/powerpoint/2010/main" val="1037690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DF4BE-B1DB-EC40-A40E-E985B2C6A36D}"/>
              </a:ext>
            </a:extLst>
          </p:cNvPr>
          <p:cNvSpPr>
            <a:spLocks noGrp="1"/>
          </p:cNvSpPr>
          <p:nvPr>
            <p:ph type="title"/>
          </p:nvPr>
        </p:nvSpPr>
        <p:spPr/>
        <p:txBody>
          <a:bodyPr/>
          <a:lstStyle/>
          <a:p>
            <a:r>
              <a:rPr lang="en-US" dirty="0">
                <a:latin typeface="Helvetica" pitchFamily="2" charset="0"/>
              </a:rPr>
              <a:t>Segmentation by Thresholding</a:t>
            </a:r>
          </a:p>
        </p:txBody>
      </p:sp>
      <p:pic>
        <p:nvPicPr>
          <p:cNvPr id="4" name="Picture 3">
            <a:extLst>
              <a:ext uri="{FF2B5EF4-FFF2-40B4-BE49-F238E27FC236}">
                <a16:creationId xmlns:a16="http://schemas.microsoft.com/office/drawing/2014/main" id="{2FBF7CC2-5FAA-4148-B3AE-2173F9E2828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891688" y="1476733"/>
            <a:ext cx="3075169" cy="2039490"/>
          </a:xfrm>
          <a:prstGeom prst="rect">
            <a:avLst/>
          </a:prstGeom>
        </p:spPr>
      </p:pic>
      <p:pic>
        <p:nvPicPr>
          <p:cNvPr id="5" name="Picture 4">
            <a:extLst>
              <a:ext uri="{FF2B5EF4-FFF2-40B4-BE49-F238E27FC236}">
                <a16:creationId xmlns:a16="http://schemas.microsoft.com/office/drawing/2014/main" id="{795C6D6D-D35B-DA40-A526-C56D0FBC4DD3}"/>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38200" y="1462086"/>
            <a:ext cx="2819400" cy="1024296"/>
          </a:xfrm>
          <a:prstGeom prst="rect">
            <a:avLst/>
          </a:prstGeom>
        </p:spPr>
      </p:pic>
      <p:sp>
        <p:nvSpPr>
          <p:cNvPr id="6" name="TextBox 5">
            <a:extLst>
              <a:ext uri="{FF2B5EF4-FFF2-40B4-BE49-F238E27FC236}">
                <a16:creationId xmlns:a16="http://schemas.microsoft.com/office/drawing/2014/main" id="{2DD3B0AE-9216-844F-AD2E-AB5C52A4A689}"/>
              </a:ext>
            </a:extLst>
          </p:cNvPr>
          <p:cNvSpPr txBox="1"/>
          <p:nvPr/>
        </p:nvSpPr>
        <p:spPr>
          <a:xfrm>
            <a:off x="7467600" y="1589314"/>
            <a:ext cx="4386943" cy="3416320"/>
          </a:xfrm>
          <a:prstGeom prst="rect">
            <a:avLst/>
          </a:prstGeom>
          <a:noFill/>
        </p:spPr>
        <p:txBody>
          <a:bodyPr wrap="square" rtlCol="0">
            <a:spAutoFit/>
          </a:bodyPr>
          <a:lstStyle/>
          <a:p>
            <a:r>
              <a:rPr lang="en-US" dirty="0">
                <a:latin typeface="Helvetica" pitchFamily="2" charset="0"/>
              </a:rPr>
              <a:t>Given the grayscale image, I first looked at the histogram of its grayscale values for me to know where to ‘cut’ the values, or threshold.</a:t>
            </a:r>
          </a:p>
          <a:p>
            <a:endParaRPr lang="en-US" dirty="0">
              <a:latin typeface="Helvetica" pitchFamily="2" charset="0"/>
            </a:endParaRPr>
          </a:p>
          <a:p>
            <a:r>
              <a:rPr lang="en-US" dirty="0">
                <a:latin typeface="Helvetica" pitchFamily="2" charset="0"/>
              </a:rPr>
              <a:t>Looking at the histogram, we see that most values are in the 200 area. These values correspond to the background of the image. So we can either try to remove the whole background, or just select the whole background to try and make the image ‘better’.</a:t>
            </a:r>
          </a:p>
        </p:txBody>
      </p:sp>
      <p:pic>
        <p:nvPicPr>
          <p:cNvPr id="7" name="Picture 6">
            <a:extLst>
              <a:ext uri="{FF2B5EF4-FFF2-40B4-BE49-F238E27FC236}">
                <a16:creationId xmlns:a16="http://schemas.microsoft.com/office/drawing/2014/main" id="{C0F82053-2F45-C549-B776-4FE653F40679}"/>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52487" y="3597990"/>
            <a:ext cx="6128657" cy="1053198"/>
          </a:xfrm>
          <a:prstGeom prst="rect">
            <a:avLst/>
          </a:prstGeom>
        </p:spPr>
      </p:pic>
      <p:sp>
        <p:nvSpPr>
          <p:cNvPr id="8" name="Rectangle 7">
            <a:extLst>
              <a:ext uri="{FF2B5EF4-FFF2-40B4-BE49-F238E27FC236}">
                <a16:creationId xmlns:a16="http://schemas.microsoft.com/office/drawing/2014/main" id="{FD4C6D56-3E08-6147-B112-23DEF802ADDA}"/>
              </a:ext>
            </a:extLst>
          </p:cNvPr>
          <p:cNvSpPr/>
          <p:nvPr/>
        </p:nvSpPr>
        <p:spPr>
          <a:xfrm>
            <a:off x="1052449" y="4489605"/>
            <a:ext cx="2839239" cy="323165"/>
          </a:xfrm>
          <a:prstGeom prst="rect">
            <a:avLst/>
          </a:prstGeom>
        </p:spPr>
        <p:txBody>
          <a:bodyPr wrap="none">
            <a:spAutoFit/>
          </a:bodyPr>
          <a:lstStyle/>
          <a:p>
            <a:r>
              <a:rPr lang="en-US" sz="1500" dirty="0">
                <a:latin typeface="Courier" pitchFamily="2" charset="0"/>
              </a:rPr>
              <a:t>(gray&lt;225) &amp; (gray&gt;160)</a:t>
            </a:r>
          </a:p>
        </p:txBody>
      </p:sp>
      <p:sp>
        <p:nvSpPr>
          <p:cNvPr id="9" name="Rectangle 8">
            <a:extLst>
              <a:ext uri="{FF2B5EF4-FFF2-40B4-BE49-F238E27FC236}">
                <a16:creationId xmlns:a16="http://schemas.microsoft.com/office/drawing/2014/main" id="{6CEE8B7C-C05C-6D40-A6A0-1F7C66A623B1}"/>
              </a:ext>
            </a:extLst>
          </p:cNvPr>
          <p:cNvSpPr/>
          <p:nvPr/>
        </p:nvSpPr>
        <p:spPr>
          <a:xfrm>
            <a:off x="4358451" y="4489605"/>
            <a:ext cx="2608406" cy="323165"/>
          </a:xfrm>
          <a:prstGeom prst="rect">
            <a:avLst/>
          </a:prstGeom>
        </p:spPr>
        <p:txBody>
          <a:bodyPr wrap="none">
            <a:spAutoFit/>
          </a:bodyPr>
          <a:lstStyle/>
          <a:p>
            <a:r>
              <a:rPr lang="en-US" sz="1500" dirty="0">
                <a:latin typeface="Courier" pitchFamily="2" charset="0"/>
              </a:rPr>
              <a:t>(gray&lt;160) &amp; (gray&gt;0)</a:t>
            </a:r>
          </a:p>
        </p:txBody>
      </p:sp>
      <p:sp>
        <p:nvSpPr>
          <p:cNvPr id="10" name="TextBox 9">
            <a:extLst>
              <a:ext uri="{FF2B5EF4-FFF2-40B4-BE49-F238E27FC236}">
                <a16:creationId xmlns:a16="http://schemas.microsoft.com/office/drawing/2014/main" id="{CCA78CEA-7E74-744B-AD82-0DF5630C5C84}"/>
              </a:ext>
            </a:extLst>
          </p:cNvPr>
          <p:cNvSpPr txBox="1"/>
          <p:nvPr/>
        </p:nvSpPr>
        <p:spPr>
          <a:xfrm>
            <a:off x="1052449" y="5162631"/>
            <a:ext cx="10101263" cy="1477328"/>
          </a:xfrm>
          <a:prstGeom prst="rect">
            <a:avLst/>
          </a:prstGeom>
          <a:noFill/>
        </p:spPr>
        <p:txBody>
          <a:bodyPr wrap="square" rtlCol="0">
            <a:spAutoFit/>
          </a:bodyPr>
          <a:lstStyle/>
          <a:p>
            <a:pPr algn="just"/>
            <a:r>
              <a:rPr lang="en-US" dirty="0">
                <a:latin typeface="Helvetica" pitchFamily="2" charset="0"/>
              </a:rPr>
              <a:t>Image on the bottom left show that the values on the words have been removed and the image on the bottom right shows that the background of the image has been removed. We can see here that using segmentation by thresholding is a fast and easy way to segment grayscale images. This method may not be useful for colored images because it segmenting its histogram can be hard.</a:t>
            </a:r>
          </a:p>
        </p:txBody>
      </p:sp>
    </p:spTree>
    <p:extLst>
      <p:ext uri="{BB962C8B-B14F-4D97-AF65-F5344CB8AC3E}">
        <p14:creationId xmlns:p14="http://schemas.microsoft.com/office/powerpoint/2010/main" val="3978568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F8F8C-4C13-2F4F-9BE0-2962C13AD9EB}"/>
              </a:ext>
            </a:extLst>
          </p:cNvPr>
          <p:cNvSpPr>
            <a:spLocks noGrp="1"/>
          </p:cNvSpPr>
          <p:nvPr>
            <p:ph type="title"/>
          </p:nvPr>
        </p:nvSpPr>
        <p:spPr>
          <a:xfrm>
            <a:off x="838200" y="177063"/>
            <a:ext cx="10515600" cy="1325563"/>
          </a:xfrm>
        </p:spPr>
        <p:txBody>
          <a:bodyPr>
            <a:normAutofit/>
          </a:bodyPr>
          <a:lstStyle/>
          <a:p>
            <a:r>
              <a:rPr lang="en-US" sz="4000" dirty="0">
                <a:latin typeface="Helvetica" pitchFamily="2" charset="0"/>
              </a:rPr>
              <a:t>Image and Region of Interest (ROI) and their NCC diagrams</a:t>
            </a:r>
          </a:p>
        </p:txBody>
      </p:sp>
      <p:pic>
        <p:nvPicPr>
          <p:cNvPr id="7" name="Picture 6">
            <a:extLst>
              <a:ext uri="{FF2B5EF4-FFF2-40B4-BE49-F238E27FC236}">
                <a16:creationId xmlns:a16="http://schemas.microsoft.com/office/drawing/2014/main" id="{0CB9F2C4-DA71-B246-B4E1-1D11962D505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11589" y="1417244"/>
            <a:ext cx="4228648" cy="2559328"/>
          </a:xfrm>
          <a:prstGeom prst="rect">
            <a:avLst/>
          </a:prstGeom>
        </p:spPr>
      </p:pic>
      <p:pic>
        <p:nvPicPr>
          <p:cNvPr id="8" name="Picture 7">
            <a:extLst>
              <a:ext uri="{FF2B5EF4-FFF2-40B4-BE49-F238E27FC236}">
                <a16:creationId xmlns:a16="http://schemas.microsoft.com/office/drawing/2014/main" id="{7BF259A9-919A-3A46-B36F-C0F7B8A8348C}"/>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94657" y="4161092"/>
            <a:ext cx="4862512" cy="2519845"/>
          </a:xfrm>
          <a:prstGeom prst="rect">
            <a:avLst/>
          </a:prstGeom>
        </p:spPr>
      </p:pic>
      <p:sp>
        <p:nvSpPr>
          <p:cNvPr id="9" name="TextBox 8">
            <a:extLst>
              <a:ext uri="{FF2B5EF4-FFF2-40B4-BE49-F238E27FC236}">
                <a16:creationId xmlns:a16="http://schemas.microsoft.com/office/drawing/2014/main" id="{406AD6F9-5119-BA4D-B536-59437EF095A6}"/>
              </a:ext>
            </a:extLst>
          </p:cNvPr>
          <p:cNvSpPr txBox="1"/>
          <p:nvPr/>
        </p:nvSpPr>
        <p:spPr>
          <a:xfrm>
            <a:off x="7347858" y="2413337"/>
            <a:ext cx="3897085" cy="2031325"/>
          </a:xfrm>
          <a:prstGeom prst="rect">
            <a:avLst/>
          </a:prstGeom>
          <a:noFill/>
        </p:spPr>
        <p:txBody>
          <a:bodyPr wrap="square" rtlCol="0">
            <a:spAutoFit/>
          </a:bodyPr>
          <a:lstStyle/>
          <a:p>
            <a:pPr algn="just"/>
            <a:r>
              <a:rPr lang="en-US" dirty="0">
                <a:latin typeface="Helvetica" pitchFamily="2" charset="0"/>
              </a:rPr>
              <a:t>The Normalized Chromaticity Coordinates (NCC) diagram only uses the r and g values. We can see from the NCC diagram of the image that the image has green and red (or pink) colors while my region of interest has red-</a:t>
            </a:r>
            <a:r>
              <a:rPr lang="en-US" dirty="0" err="1">
                <a:latin typeface="Helvetica" pitchFamily="2" charset="0"/>
              </a:rPr>
              <a:t>ish</a:t>
            </a:r>
            <a:r>
              <a:rPr lang="en-US" dirty="0">
                <a:latin typeface="Helvetica" pitchFamily="2" charset="0"/>
              </a:rPr>
              <a:t> colors. </a:t>
            </a:r>
          </a:p>
        </p:txBody>
      </p:sp>
    </p:spTree>
    <p:extLst>
      <p:ext uri="{BB962C8B-B14F-4D97-AF65-F5344CB8AC3E}">
        <p14:creationId xmlns:p14="http://schemas.microsoft.com/office/powerpoint/2010/main" val="2970789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B0320-805F-0241-91F0-1ACCA265E505}"/>
              </a:ext>
            </a:extLst>
          </p:cNvPr>
          <p:cNvSpPr>
            <a:spLocks noGrp="1"/>
          </p:cNvSpPr>
          <p:nvPr>
            <p:ph type="title"/>
          </p:nvPr>
        </p:nvSpPr>
        <p:spPr/>
        <p:txBody>
          <a:bodyPr/>
          <a:lstStyle/>
          <a:p>
            <a:r>
              <a:rPr lang="en-US" dirty="0">
                <a:latin typeface="Helvetica" pitchFamily="2" charset="0"/>
              </a:rPr>
              <a:t>Parametric Segmentation</a:t>
            </a:r>
          </a:p>
        </p:txBody>
      </p:sp>
      <p:sp>
        <p:nvSpPr>
          <p:cNvPr id="4" name="TextBox 3">
            <a:extLst>
              <a:ext uri="{FF2B5EF4-FFF2-40B4-BE49-F238E27FC236}">
                <a16:creationId xmlns:a16="http://schemas.microsoft.com/office/drawing/2014/main" id="{FB98632B-70F4-D245-AD48-5B836B4A9676}"/>
              </a:ext>
            </a:extLst>
          </p:cNvPr>
          <p:cNvSpPr txBox="1"/>
          <p:nvPr/>
        </p:nvSpPr>
        <p:spPr>
          <a:xfrm>
            <a:off x="7924800" y="2935516"/>
            <a:ext cx="3853543" cy="1754326"/>
          </a:xfrm>
          <a:prstGeom prst="rect">
            <a:avLst/>
          </a:prstGeom>
          <a:noFill/>
        </p:spPr>
        <p:txBody>
          <a:bodyPr wrap="square" rtlCol="0">
            <a:spAutoFit/>
          </a:bodyPr>
          <a:lstStyle/>
          <a:p>
            <a:r>
              <a:rPr lang="en-US" dirty="0">
                <a:latin typeface="Helvetica" pitchFamily="2" charset="0"/>
              </a:rPr>
              <a:t>We can see that using the parametric segmentation, we were able to get the coat of the Taylor Swift. One thing I can comment here is that we somehow got the texture of the coat.</a:t>
            </a:r>
          </a:p>
        </p:txBody>
      </p:sp>
      <p:pic>
        <p:nvPicPr>
          <p:cNvPr id="5" name="Picture 4">
            <a:extLst>
              <a:ext uri="{FF2B5EF4-FFF2-40B4-BE49-F238E27FC236}">
                <a16:creationId xmlns:a16="http://schemas.microsoft.com/office/drawing/2014/main" id="{50DFC0BE-E7F6-BB4F-ACD8-9D884F6816C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13657" y="1690688"/>
            <a:ext cx="7388849" cy="4243982"/>
          </a:xfrm>
          <a:prstGeom prst="rect">
            <a:avLst/>
          </a:prstGeom>
        </p:spPr>
      </p:pic>
    </p:spTree>
    <p:extLst>
      <p:ext uri="{BB962C8B-B14F-4D97-AF65-F5344CB8AC3E}">
        <p14:creationId xmlns:p14="http://schemas.microsoft.com/office/powerpoint/2010/main" val="32097556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37215-F25D-784C-91E3-7A3A0B216A75}"/>
              </a:ext>
            </a:extLst>
          </p:cNvPr>
          <p:cNvSpPr>
            <a:spLocks noGrp="1"/>
          </p:cNvSpPr>
          <p:nvPr>
            <p:ph type="title"/>
          </p:nvPr>
        </p:nvSpPr>
        <p:spPr/>
        <p:txBody>
          <a:bodyPr/>
          <a:lstStyle/>
          <a:p>
            <a:r>
              <a:rPr lang="en-US" dirty="0">
                <a:latin typeface="Helvetica" pitchFamily="2" charset="0"/>
              </a:rPr>
              <a:t>Non-parametric segmentation</a:t>
            </a:r>
          </a:p>
        </p:txBody>
      </p:sp>
      <p:pic>
        <p:nvPicPr>
          <p:cNvPr id="4" name="Picture 3">
            <a:extLst>
              <a:ext uri="{FF2B5EF4-FFF2-40B4-BE49-F238E27FC236}">
                <a16:creationId xmlns:a16="http://schemas.microsoft.com/office/drawing/2014/main" id="{BE6B922C-8AF2-7044-9D69-9F026919294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432159" y="1997527"/>
            <a:ext cx="2397344" cy="2862943"/>
          </a:xfrm>
          <a:prstGeom prst="rect">
            <a:avLst/>
          </a:prstGeom>
        </p:spPr>
      </p:pic>
      <p:pic>
        <p:nvPicPr>
          <p:cNvPr id="8" name="Picture 7">
            <a:extLst>
              <a:ext uri="{FF2B5EF4-FFF2-40B4-BE49-F238E27FC236}">
                <a16:creationId xmlns:a16="http://schemas.microsoft.com/office/drawing/2014/main" id="{B86D5B77-C9E0-F54B-9776-B7D9850DF13B}"/>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782092" y="2124497"/>
            <a:ext cx="2436233" cy="2970663"/>
          </a:xfrm>
          <a:prstGeom prst="rect">
            <a:avLst/>
          </a:prstGeom>
        </p:spPr>
      </p:pic>
      <p:sp>
        <p:nvSpPr>
          <p:cNvPr id="9" name="TextBox 8">
            <a:extLst>
              <a:ext uri="{FF2B5EF4-FFF2-40B4-BE49-F238E27FC236}">
                <a16:creationId xmlns:a16="http://schemas.microsoft.com/office/drawing/2014/main" id="{7D35D5F7-999C-4E4D-893F-C82D66730AE5}"/>
              </a:ext>
            </a:extLst>
          </p:cNvPr>
          <p:cNvSpPr txBox="1"/>
          <p:nvPr/>
        </p:nvSpPr>
        <p:spPr>
          <a:xfrm>
            <a:off x="838200" y="5407606"/>
            <a:ext cx="10844212" cy="1200329"/>
          </a:xfrm>
          <a:prstGeom prst="rect">
            <a:avLst/>
          </a:prstGeom>
          <a:noFill/>
        </p:spPr>
        <p:txBody>
          <a:bodyPr wrap="square" rtlCol="0">
            <a:spAutoFit/>
          </a:bodyPr>
          <a:lstStyle/>
          <a:p>
            <a:r>
              <a:rPr lang="en-US" dirty="0">
                <a:latin typeface="Helvetica" pitchFamily="2" charset="0"/>
              </a:rPr>
              <a:t>For the non-parametric segmentation, please watch the video first. In the video, I varied the number of bins used to create the 2D histogram.  For bins = 24 (I think the best non-parametric segmented image), we can see that we were able to retrieve the coat only. Also, for bins=24, the histogram has peaks close to the values on the NCC diagram of the ROI.</a:t>
            </a:r>
          </a:p>
        </p:txBody>
      </p:sp>
      <p:sp>
        <p:nvSpPr>
          <p:cNvPr id="10" name="TextBox 9">
            <a:extLst>
              <a:ext uri="{FF2B5EF4-FFF2-40B4-BE49-F238E27FC236}">
                <a16:creationId xmlns:a16="http://schemas.microsoft.com/office/drawing/2014/main" id="{C0BA9E5E-7D4F-6543-8941-F3CFB623A84B}"/>
              </a:ext>
            </a:extLst>
          </p:cNvPr>
          <p:cNvSpPr txBox="1"/>
          <p:nvPr/>
        </p:nvSpPr>
        <p:spPr>
          <a:xfrm>
            <a:off x="9436592" y="1722926"/>
            <a:ext cx="1127232" cy="369332"/>
          </a:xfrm>
          <a:prstGeom prst="rect">
            <a:avLst/>
          </a:prstGeom>
          <a:noFill/>
        </p:spPr>
        <p:txBody>
          <a:bodyPr wrap="none" rtlCol="0">
            <a:spAutoFit/>
          </a:bodyPr>
          <a:lstStyle/>
          <a:p>
            <a:r>
              <a:rPr lang="en-US" dirty="0">
                <a:latin typeface="Helvetica" pitchFamily="2" charset="0"/>
              </a:rPr>
              <a:t>bins = 24</a:t>
            </a:r>
          </a:p>
        </p:txBody>
      </p:sp>
      <p:pic>
        <p:nvPicPr>
          <p:cNvPr id="12" name="Picture 11">
            <a:extLst>
              <a:ext uri="{FF2B5EF4-FFF2-40B4-BE49-F238E27FC236}">
                <a16:creationId xmlns:a16="http://schemas.microsoft.com/office/drawing/2014/main" id="{574734DD-E6BB-4742-8CDE-85AF4D061B04}"/>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829503" y="1997528"/>
            <a:ext cx="4532993" cy="2862943"/>
          </a:xfrm>
          <a:prstGeom prst="rect">
            <a:avLst/>
          </a:prstGeom>
        </p:spPr>
      </p:pic>
    </p:spTree>
    <p:extLst>
      <p:ext uri="{BB962C8B-B14F-4D97-AF65-F5344CB8AC3E}">
        <p14:creationId xmlns:p14="http://schemas.microsoft.com/office/powerpoint/2010/main" val="2154128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50903-7486-294F-BE15-77178104543E}"/>
              </a:ext>
            </a:extLst>
          </p:cNvPr>
          <p:cNvSpPr>
            <a:spLocks noGrp="1"/>
          </p:cNvSpPr>
          <p:nvPr>
            <p:ph type="title"/>
          </p:nvPr>
        </p:nvSpPr>
        <p:spPr/>
        <p:txBody>
          <a:bodyPr/>
          <a:lstStyle/>
          <a:p>
            <a:r>
              <a:rPr lang="en-US" dirty="0">
                <a:latin typeface="Helvetica" pitchFamily="2" charset="0"/>
              </a:rPr>
              <a:t>Parametric vs. Non-parametric</a:t>
            </a:r>
          </a:p>
        </p:txBody>
      </p:sp>
      <p:pic>
        <p:nvPicPr>
          <p:cNvPr id="4" name="Picture 3">
            <a:extLst>
              <a:ext uri="{FF2B5EF4-FFF2-40B4-BE49-F238E27FC236}">
                <a16:creationId xmlns:a16="http://schemas.microsoft.com/office/drawing/2014/main" id="{9DA5B7A0-BB3A-0742-8EE3-0AD6AEEDED44}"/>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l="54331"/>
          <a:stretch/>
        </p:blipFill>
        <p:spPr>
          <a:xfrm>
            <a:off x="1367671" y="1829643"/>
            <a:ext cx="2364071" cy="2973291"/>
          </a:xfrm>
          <a:prstGeom prst="rect">
            <a:avLst/>
          </a:prstGeom>
        </p:spPr>
      </p:pic>
      <p:pic>
        <p:nvPicPr>
          <p:cNvPr id="5" name="Picture 4">
            <a:extLst>
              <a:ext uri="{FF2B5EF4-FFF2-40B4-BE49-F238E27FC236}">
                <a16:creationId xmlns:a16="http://schemas.microsoft.com/office/drawing/2014/main" id="{CD73E392-8290-B84C-B895-C8D31000D007}"/>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4036729" y="1829643"/>
            <a:ext cx="2364071" cy="2882671"/>
          </a:xfrm>
          <a:prstGeom prst="rect">
            <a:avLst/>
          </a:prstGeom>
        </p:spPr>
      </p:pic>
      <p:sp>
        <p:nvSpPr>
          <p:cNvPr id="6" name="TextBox 5">
            <a:extLst>
              <a:ext uri="{FF2B5EF4-FFF2-40B4-BE49-F238E27FC236}">
                <a16:creationId xmlns:a16="http://schemas.microsoft.com/office/drawing/2014/main" id="{F3112FE3-0E1D-4043-8B52-72EC121ED7FB}"/>
              </a:ext>
            </a:extLst>
          </p:cNvPr>
          <p:cNvSpPr txBox="1"/>
          <p:nvPr/>
        </p:nvSpPr>
        <p:spPr>
          <a:xfrm>
            <a:off x="1744656" y="4666147"/>
            <a:ext cx="1357109" cy="369332"/>
          </a:xfrm>
          <a:prstGeom prst="rect">
            <a:avLst/>
          </a:prstGeom>
          <a:noFill/>
        </p:spPr>
        <p:txBody>
          <a:bodyPr wrap="square" rtlCol="0">
            <a:spAutoFit/>
          </a:bodyPr>
          <a:lstStyle/>
          <a:p>
            <a:pPr algn="ctr"/>
            <a:r>
              <a:rPr lang="en-US" dirty="0">
                <a:latin typeface="Helvetica" pitchFamily="2" charset="0"/>
              </a:rPr>
              <a:t>parametric</a:t>
            </a:r>
          </a:p>
        </p:txBody>
      </p:sp>
      <p:sp>
        <p:nvSpPr>
          <p:cNvPr id="7" name="TextBox 6">
            <a:extLst>
              <a:ext uri="{FF2B5EF4-FFF2-40B4-BE49-F238E27FC236}">
                <a16:creationId xmlns:a16="http://schemas.microsoft.com/office/drawing/2014/main" id="{CCE34775-7D17-FE48-9C74-777A0D77E270}"/>
              </a:ext>
            </a:extLst>
          </p:cNvPr>
          <p:cNvSpPr txBox="1"/>
          <p:nvPr/>
        </p:nvSpPr>
        <p:spPr>
          <a:xfrm>
            <a:off x="4517069" y="4712314"/>
            <a:ext cx="1357109" cy="646331"/>
          </a:xfrm>
          <a:prstGeom prst="rect">
            <a:avLst/>
          </a:prstGeom>
          <a:noFill/>
        </p:spPr>
        <p:txBody>
          <a:bodyPr wrap="square" rtlCol="0">
            <a:spAutoFit/>
          </a:bodyPr>
          <a:lstStyle/>
          <a:p>
            <a:pPr algn="ctr"/>
            <a:r>
              <a:rPr lang="en-US" dirty="0">
                <a:latin typeface="Helvetica" pitchFamily="2" charset="0"/>
              </a:rPr>
              <a:t>non-parametric</a:t>
            </a:r>
          </a:p>
        </p:txBody>
      </p:sp>
      <p:sp>
        <p:nvSpPr>
          <p:cNvPr id="8" name="TextBox 7">
            <a:extLst>
              <a:ext uri="{FF2B5EF4-FFF2-40B4-BE49-F238E27FC236}">
                <a16:creationId xmlns:a16="http://schemas.microsoft.com/office/drawing/2014/main" id="{B6362C1A-469D-694E-A376-FF55BD24D585}"/>
              </a:ext>
            </a:extLst>
          </p:cNvPr>
          <p:cNvSpPr txBox="1"/>
          <p:nvPr/>
        </p:nvSpPr>
        <p:spPr>
          <a:xfrm>
            <a:off x="7386638" y="1543050"/>
            <a:ext cx="4386262" cy="4247317"/>
          </a:xfrm>
          <a:prstGeom prst="rect">
            <a:avLst/>
          </a:prstGeom>
          <a:noFill/>
        </p:spPr>
        <p:txBody>
          <a:bodyPr wrap="square" rtlCol="0">
            <a:spAutoFit/>
          </a:bodyPr>
          <a:lstStyle/>
          <a:p>
            <a:pPr algn="just"/>
            <a:r>
              <a:rPr lang="en-US" dirty="0">
                <a:latin typeface="Helvetica" pitchFamily="2" charset="0"/>
              </a:rPr>
              <a:t>Based on my personal observations, I believe in my image, using parametric segmentation is the best way to go. Why? Because more details can be seen. Also, the non-parametric segmentation requires manually choosing the best number to use as the binning size. </a:t>
            </a:r>
          </a:p>
          <a:p>
            <a:pPr algn="just"/>
            <a:endParaRPr lang="en-US" dirty="0">
              <a:latin typeface="Helvetica" pitchFamily="2" charset="0"/>
            </a:endParaRPr>
          </a:p>
          <a:p>
            <a:pPr algn="just"/>
            <a:r>
              <a:rPr lang="en-US" dirty="0">
                <a:latin typeface="Helvetica" pitchFamily="2" charset="0"/>
              </a:rPr>
              <a:t>But, if I were to use a solid color as my image, using the parametric segmentation algorithm is useless. This is because one cannot solve for the standard deviation of the image because you have no other color to compare it to.</a:t>
            </a:r>
          </a:p>
        </p:txBody>
      </p:sp>
    </p:spTree>
    <p:extLst>
      <p:ext uri="{BB962C8B-B14F-4D97-AF65-F5344CB8AC3E}">
        <p14:creationId xmlns:p14="http://schemas.microsoft.com/office/powerpoint/2010/main" val="3037385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ABED2-02D2-C24D-BFD1-D26FC64EA6FC}"/>
              </a:ext>
            </a:extLst>
          </p:cNvPr>
          <p:cNvSpPr>
            <a:spLocks noGrp="1"/>
          </p:cNvSpPr>
          <p:nvPr>
            <p:ph type="title"/>
          </p:nvPr>
        </p:nvSpPr>
        <p:spPr/>
        <p:txBody>
          <a:bodyPr/>
          <a:lstStyle/>
          <a:p>
            <a:r>
              <a:rPr lang="en-US" dirty="0">
                <a:latin typeface="Helvetica" pitchFamily="2" charset="0"/>
              </a:rPr>
              <a:t>Another Example: Blast cells</a:t>
            </a:r>
          </a:p>
        </p:txBody>
      </p:sp>
      <p:pic>
        <p:nvPicPr>
          <p:cNvPr id="4" name="Picture 3">
            <a:extLst>
              <a:ext uri="{FF2B5EF4-FFF2-40B4-BE49-F238E27FC236}">
                <a16:creationId xmlns:a16="http://schemas.microsoft.com/office/drawing/2014/main" id="{EFA4B185-0DED-5A44-8802-D51EA14F097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952625" y="1690688"/>
            <a:ext cx="8286750" cy="1641579"/>
          </a:xfrm>
          <a:prstGeom prst="rect">
            <a:avLst/>
          </a:prstGeom>
        </p:spPr>
      </p:pic>
      <p:sp>
        <p:nvSpPr>
          <p:cNvPr id="5" name="TextBox 4">
            <a:extLst>
              <a:ext uri="{FF2B5EF4-FFF2-40B4-BE49-F238E27FC236}">
                <a16:creationId xmlns:a16="http://schemas.microsoft.com/office/drawing/2014/main" id="{018A103A-B813-CE4B-8815-297F0C141497}"/>
              </a:ext>
            </a:extLst>
          </p:cNvPr>
          <p:cNvSpPr txBox="1"/>
          <p:nvPr/>
        </p:nvSpPr>
        <p:spPr>
          <a:xfrm>
            <a:off x="854869" y="3332267"/>
            <a:ext cx="10498931" cy="369332"/>
          </a:xfrm>
          <a:prstGeom prst="rect">
            <a:avLst/>
          </a:prstGeom>
          <a:noFill/>
        </p:spPr>
        <p:txBody>
          <a:bodyPr wrap="square" rtlCol="0">
            <a:spAutoFit/>
          </a:bodyPr>
          <a:lstStyle/>
          <a:p>
            <a:r>
              <a:rPr lang="en-US" dirty="0">
                <a:latin typeface="Helvetica" pitchFamily="2" charset="0"/>
              </a:rPr>
              <a:t> I think thresholding can work in this case because we only have very few colors that we can segment.</a:t>
            </a:r>
          </a:p>
        </p:txBody>
      </p:sp>
    </p:spTree>
    <p:extLst>
      <p:ext uri="{BB962C8B-B14F-4D97-AF65-F5344CB8AC3E}">
        <p14:creationId xmlns:p14="http://schemas.microsoft.com/office/powerpoint/2010/main" val="228450426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docProps/app.xml><?xml version="1.0" encoding="utf-8"?>
<Properties xmlns="http://schemas.openxmlformats.org/officeDocument/2006/extended-properties" xmlns:vt="http://schemas.openxmlformats.org/officeDocument/2006/docPropsVTypes">
  <Template>Office Theme</Template>
  <TotalTime>51</TotalTime>
  <Words>506</Words>
  <Application>Microsoft Macintosh PowerPoint</Application>
  <PresentationFormat>Widescreen</PresentationFormat>
  <Paragraphs>26</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Courier</vt:lpstr>
      <vt:lpstr>Helvetica</vt:lpstr>
      <vt:lpstr>Office Theme</vt:lpstr>
      <vt:lpstr>PowerPoint Presentation</vt:lpstr>
      <vt:lpstr>Segmentation by Thresholding</vt:lpstr>
      <vt:lpstr>Image and Region of Interest (ROI) and their NCC diagrams</vt:lpstr>
      <vt:lpstr>Parametric Segmentation</vt:lpstr>
      <vt:lpstr>Non-parametric segmentation</vt:lpstr>
      <vt:lpstr>Parametric vs. Non-parametric</vt:lpstr>
      <vt:lpstr>Another Example: Blast cells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Activity 7 – Image Segmentation</dc:title>
  <dc:creator>Kenneth Leo</dc:creator>
  <cp:lastModifiedBy>Kenneth Leo</cp:lastModifiedBy>
  <cp:revision>13</cp:revision>
  <dcterms:created xsi:type="dcterms:W3CDTF">2019-09-12T10:10:35Z</dcterms:created>
  <dcterms:modified xsi:type="dcterms:W3CDTF">2019-09-12T11:02:06Z</dcterms:modified>
</cp:coreProperties>
</file>